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1" r:id="rId9"/>
    <p:sldId id="263" r:id="rId10"/>
    <p:sldId id="262" r:id="rId11"/>
    <p:sldId id="264" r:id="rId12"/>
  </p:sldIdLst>
  <p:sldSz cx="18288000" cy="10287000"/>
  <p:notesSz cx="6858000" cy="9144000"/>
  <p:embeddedFontLst>
    <p:embeddedFont>
      <p:font typeface="Playfair Display" panose="00000500000000000000" pitchFamily="2" charset="0"/>
      <p:regular r:id="rId13"/>
    </p:embeddedFont>
    <p:embeddedFont>
      <p:font typeface="Playfair Display Bold" panose="020B0604020202020204" charset="0"/>
      <p:regular r:id="rId14"/>
    </p:embeddedFont>
    <p:embeddedFont>
      <p:font typeface="Times New Roman Bold" panose="020208030705050203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7" d="100"/>
          <a:sy n="97" d="100"/>
        </p:scale>
        <p:origin x="9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4.sv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973336" flipH="1">
            <a:off x="17074576" y="3410355"/>
            <a:ext cx="1689234" cy="3120987"/>
          </a:xfrm>
          <a:custGeom>
            <a:avLst/>
            <a:gdLst/>
            <a:ahLst/>
            <a:cxnLst/>
            <a:rect l="l" t="t" r="r" b="b"/>
            <a:pathLst>
              <a:path w="1689234" h="3120987">
                <a:moveTo>
                  <a:pt x="1689235" y="0"/>
                </a:moveTo>
                <a:lnTo>
                  <a:pt x="0" y="0"/>
                </a:lnTo>
                <a:lnTo>
                  <a:pt x="0" y="3120988"/>
                </a:lnTo>
                <a:lnTo>
                  <a:pt x="1689235" y="3120988"/>
                </a:lnTo>
                <a:lnTo>
                  <a:pt x="16892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731359" flipH="1">
            <a:off x="15264036" y="7533131"/>
            <a:ext cx="3311802" cy="3067557"/>
          </a:xfrm>
          <a:custGeom>
            <a:avLst/>
            <a:gdLst/>
            <a:ahLst/>
            <a:cxnLst/>
            <a:rect l="l" t="t" r="r" b="b"/>
            <a:pathLst>
              <a:path w="3311802" h="3067557">
                <a:moveTo>
                  <a:pt x="3311802" y="0"/>
                </a:moveTo>
                <a:lnTo>
                  <a:pt x="0" y="0"/>
                </a:lnTo>
                <a:lnTo>
                  <a:pt x="0" y="3067557"/>
                </a:lnTo>
                <a:lnTo>
                  <a:pt x="3311802" y="3067557"/>
                </a:lnTo>
                <a:lnTo>
                  <a:pt x="33118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439074" flipH="1">
            <a:off x="12699038" y="8732525"/>
            <a:ext cx="1725885" cy="2524146"/>
          </a:xfrm>
          <a:custGeom>
            <a:avLst/>
            <a:gdLst/>
            <a:ahLst/>
            <a:cxnLst/>
            <a:rect l="l" t="t" r="r" b="b"/>
            <a:pathLst>
              <a:path w="1725885" h="2524146">
                <a:moveTo>
                  <a:pt x="1725885" y="0"/>
                </a:moveTo>
                <a:lnTo>
                  <a:pt x="0" y="0"/>
                </a:lnTo>
                <a:lnTo>
                  <a:pt x="0" y="2524145"/>
                </a:lnTo>
                <a:lnTo>
                  <a:pt x="1725885" y="2524145"/>
                </a:lnTo>
                <a:lnTo>
                  <a:pt x="17258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290566" flipH="1">
            <a:off x="15399726" y="1231222"/>
            <a:ext cx="2576564" cy="2286701"/>
          </a:xfrm>
          <a:custGeom>
            <a:avLst/>
            <a:gdLst/>
            <a:ahLst/>
            <a:cxnLst/>
            <a:rect l="l" t="t" r="r" b="b"/>
            <a:pathLst>
              <a:path w="2576564" h="2286701">
                <a:moveTo>
                  <a:pt x="2576564" y="0"/>
                </a:moveTo>
                <a:lnTo>
                  <a:pt x="0" y="0"/>
                </a:lnTo>
                <a:lnTo>
                  <a:pt x="0" y="2286701"/>
                </a:lnTo>
                <a:lnTo>
                  <a:pt x="2576564" y="2286701"/>
                </a:lnTo>
                <a:lnTo>
                  <a:pt x="2576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3709350" y="6734897"/>
            <a:ext cx="10869299" cy="0"/>
          </a:xfrm>
          <a:prstGeom prst="line">
            <a:avLst/>
          </a:prstGeom>
          <a:ln w="38100" cap="flat">
            <a:solidFill>
              <a:srgbClr val="BFD8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611243">
            <a:off x="-2304746" y="2380416"/>
            <a:ext cx="6414107" cy="12701203"/>
          </a:xfrm>
          <a:custGeom>
            <a:avLst/>
            <a:gdLst/>
            <a:ahLst/>
            <a:cxnLst/>
            <a:rect l="l" t="t" r="r" b="b"/>
            <a:pathLst>
              <a:path w="6414107" h="12701203">
                <a:moveTo>
                  <a:pt x="0" y="0"/>
                </a:moveTo>
                <a:lnTo>
                  <a:pt x="6414108" y="0"/>
                </a:lnTo>
                <a:lnTo>
                  <a:pt x="6414108" y="12701203"/>
                </a:lnTo>
                <a:lnTo>
                  <a:pt x="0" y="12701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1458786" y="7872963"/>
            <a:ext cx="441456" cy="4414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90817" y="9016029"/>
            <a:ext cx="704559" cy="70455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79514" y="676420"/>
            <a:ext cx="704559" cy="70455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74091" y="324141"/>
            <a:ext cx="704559" cy="70455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491103" y="6876963"/>
            <a:ext cx="441456" cy="4414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980198" y="1011922"/>
            <a:ext cx="12327604" cy="272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1"/>
              </a:lnSpc>
              <a:spcBef>
                <a:spcPct val="0"/>
              </a:spcBef>
            </a:pPr>
            <a:r>
              <a:rPr lang="en-US" sz="7400" b="1">
                <a:solidFill>
                  <a:srgbClr val="5A739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BUAN 6390.S01 S25 – ANALYTICS PRACTICUM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67454" y="7031016"/>
            <a:ext cx="462336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5A739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PROJECT SPONSOR: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91815" y="4233887"/>
            <a:ext cx="14504370" cy="213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2"/>
              </a:lnSpc>
            </a:pPr>
            <a:r>
              <a:rPr lang="en-US" sz="5800" spc="435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GROUP 6 - HEALTHCARE COSTS: STOP GUESSING, START SAVING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7031016"/>
            <a:ext cx="515152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VIJAY KONERU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54424" y="7806288"/>
            <a:ext cx="281626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5A739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PROFESSOR: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2192" y="7827941"/>
            <a:ext cx="515152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MANDAR SAMANT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9653" y="-1005064"/>
            <a:ext cx="3534260" cy="3534260"/>
          </a:xfrm>
          <a:custGeom>
            <a:avLst/>
            <a:gdLst/>
            <a:ahLst/>
            <a:cxnLst/>
            <a:rect l="l" t="t" r="r" b="b"/>
            <a:pathLst>
              <a:path w="3534260" h="3534260">
                <a:moveTo>
                  <a:pt x="0" y="0"/>
                </a:moveTo>
                <a:lnTo>
                  <a:pt x="3534259" y="0"/>
                </a:lnTo>
                <a:lnTo>
                  <a:pt x="3534259" y="3534259"/>
                </a:lnTo>
                <a:lnTo>
                  <a:pt x="0" y="353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621214">
            <a:off x="16358916" y="8235009"/>
            <a:ext cx="2772251" cy="2772251"/>
          </a:xfrm>
          <a:custGeom>
            <a:avLst/>
            <a:gdLst/>
            <a:ahLst/>
            <a:cxnLst/>
            <a:rect l="l" t="t" r="r" b="b"/>
            <a:pathLst>
              <a:path w="2772251" h="2772251">
                <a:moveTo>
                  <a:pt x="0" y="0"/>
                </a:moveTo>
                <a:lnTo>
                  <a:pt x="2772250" y="0"/>
                </a:lnTo>
                <a:lnTo>
                  <a:pt x="2772250" y="2772251"/>
                </a:lnTo>
                <a:lnTo>
                  <a:pt x="0" y="277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2825985">
            <a:off x="15767781" y="387128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5"/>
                </a:lnTo>
                <a:lnTo>
                  <a:pt x="0" y="749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2825985">
            <a:off x="1872103" y="9246197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4"/>
                </a:lnTo>
                <a:lnTo>
                  <a:pt x="0" y="749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2825985">
            <a:off x="14711828" y="9246197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4"/>
                </a:lnTo>
                <a:lnTo>
                  <a:pt x="0" y="749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2825985">
            <a:off x="123878" y="3729914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4"/>
                </a:lnTo>
                <a:lnTo>
                  <a:pt x="0" y="749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1142376">
            <a:off x="17327209" y="565778"/>
            <a:ext cx="1424375" cy="925844"/>
          </a:xfrm>
          <a:custGeom>
            <a:avLst/>
            <a:gdLst/>
            <a:ahLst/>
            <a:cxnLst/>
            <a:rect l="l" t="t" r="r" b="b"/>
            <a:pathLst>
              <a:path w="1424375" h="925844">
                <a:moveTo>
                  <a:pt x="0" y="0"/>
                </a:moveTo>
                <a:lnTo>
                  <a:pt x="1424375" y="0"/>
                </a:lnTo>
                <a:lnTo>
                  <a:pt x="1424375" y="925844"/>
                </a:lnTo>
                <a:lnTo>
                  <a:pt x="0" y="925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629543" flipH="1">
            <a:off x="-553935" y="8150393"/>
            <a:ext cx="1506090" cy="978958"/>
          </a:xfrm>
          <a:custGeom>
            <a:avLst/>
            <a:gdLst/>
            <a:ahLst/>
            <a:cxnLst/>
            <a:rect l="l" t="t" r="r" b="b"/>
            <a:pathLst>
              <a:path w="1506090" h="978958">
                <a:moveTo>
                  <a:pt x="1506090" y="0"/>
                </a:moveTo>
                <a:lnTo>
                  <a:pt x="0" y="0"/>
                </a:lnTo>
                <a:lnTo>
                  <a:pt x="0" y="978958"/>
                </a:lnTo>
                <a:lnTo>
                  <a:pt x="1506090" y="978958"/>
                </a:lnTo>
                <a:lnTo>
                  <a:pt x="150609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3493371" y="4926159"/>
            <a:ext cx="11301259" cy="5071440"/>
          </a:xfrm>
          <a:custGeom>
            <a:avLst/>
            <a:gdLst/>
            <a:ahLst/>
            <a:cxnLst/>
            <a:rect l="l" t="t" r="r" b="b"/>
            <a:pathLst>
              <a:path w="11301259" h="5071440">
                <a:moveTo>
                  <a:pt x="0" y="0"/>
                </a:moveTo>
                <a:lnTo>
                  <a:pt x="11301258" y="0"/>
                </a:lnTo>
                <a:lnTo>
                  <a:pt x="11301258" y="5071440"/>
                </a:lnTo>
                <a:lnTo>
                  <a:pt x="0" y="507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2642149" y="587334"/>
            <a:ext cx="13003701" cy="4047402"/>
          </a:xfrm>
          <a:custGeom>
            <a:avLst/>
            <a:gdLst/>
            <a:ahLst/>
            <a:cxnLst/>
            <a:rect l="l" t="t" r="r" b="b"/>
            <a:pathLst>
              <a:path w="13003701" h="4047402">
                <a:moveTo>
                  <a:pt x="0" y="0"/>
                </a:moveTo>
                <a:lnTo>
                  <a:pt x="13003702" y="0"/>
                </a:lnTo>
                <a:lnTo>
                  <a:pt x="13003702" y="4047402"/>
                </a:lnTo>
                <a:lnTo>
                  <a:pt x="0" y="40474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80198" y="3892858"/>
            <a:ext cx="12327604" cy="203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9"/>
              </a:lnSpc>
              <a:spcBef>
                <a:spcPct val="0"/>
              </a:spcBef>
            </a:pPr>
            <a:r>
              <a:rPr lang="en-US" sz="11999" b="1">
                <a:solidFill>
                  <a:srgbClr val="5A739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611243">
            <a:off x="14799225" y="2528062"/>
            <a:ext cx="5081872" cy="10063113"/>
          </a:xfrm>
          <a:custGeom>
            <a:avLst/>
            <a:gdLst/>
            <a:ahLst/>
            <a:cxnLst/>
            <a:rect l="l" t="t" r="r" b="b"/>
            <a:pathLst>
              <a:path w="5081872" h="10063113">
                <a:moveTo>
                  <a:pt x="0" y="0"/>
                </a:moveTo>
                <a:lnTo>
                  <a:pt x="5081872" y="0"/>
                </a:lnTo>
                <a:lnTo>
                  <a:pt x="5081872" y="10063113"/>
                </a:lnTo>
                <a:lnTo>
                  <a:pt x="0" y="10063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731359" flipH="1">
            <a:off x="-1471917" y="6004371"/>
            <a:ext cx="5675610" cy="5257034"/>
          </a:xfrm>
          <a:custGeom>
            <a:avLst/>
            <a:gdLst/>
            <a:ahLst/>
            <a:cxnLst/>
            <a:rect l="l" t="t" r="r" b="b"/>
            <a:pathLst>
              <a:path w="5675610" h="5257034">
                <a:moveTo>
                  <a:pt x="5675610" y="0"/>
                </a:moveTo>
                <a:lnTo>
                  <a:pt x="0" y="0"/>
                </a:lnTo>
                <a:lnTo>
                  <a:pt x="0" y="5257034"/>
                </a:lnTo>
                <a:lnTo>
                  <a:pt x="5675610" y="5257034"/>
                </a:lnTo>
                <a:lnTo>
                  <a:pt x="5675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3973336" flipH="1">
            <a:off x="-844617" y="597482"/>
            <a:ext cx="1689234" cy="3120987"/>
          </a:xfrm>
          <a:custGeom>
            <a:avLst/>
            <a:gdLst/>
            <a:ahLst/>
            <a:cxnLst/>
            <a:rect l="l" t="t" r="r" b="b"/>
            <a:pathLst>
              <a:path w="1689234" h="3120987">
                <a:moveTo>
                  <a:pt x="1689234" y="0"/>
                </a:moveTo>
                <a:lnTo>
                  <a:pt x="0" y="0"/>
                </a:lnTo>
                <a:lnTo>
                  <a:pt x="0" y="3120988"/>
                </a:lnTo>
                <a:lnTo>
                  <a:pt x="1689234" y="3120988"/>
                </a:lnTo>
                <a:lnTo>
                  <a:pt x="16892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563251" flipH="1">
            <a:off x="16474745" y="260643"/>
            <a:ext cx="1730834" cy="1536115"/>
          </a:xfrm>
          <a:custGeom>
            <a:avLst/>
            <a:gdLst/>
            <a:ahLst/>
            <a:cxnLst/>
            <a:rect l="l" t="t" r="r" b="b"/>
            <a:pathLst>
              <a:path w="1730834" h="1536115">
                <a:moveTo>
                  <a:pt x="1730833" y="0"/>
                </a:moveTo>
                <a:lnTo>
                  <a:pt x="0" y="0"/>
                </a:lnTo>
                <a:lnTo>
                  <a:pt x="0" y="1536114"/>
                </a:lnTo>
                <a:lnTo>
                  <a:pt x="1730833" y="1536114"/>
                </a:lnTo>
                <a:lnTo>
                  <a:pt x="173083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8791720" y="8632888"/>
            <a:ext cx="704559" cy="70455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22107" y="3407374"/>
            <a:ext cx="704559" cy="70455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96778" y="1394257"/>
            <a:ext cx="704559" cy="70455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9153532" flipH="1">
            <a:off x="8756610" y="-621843"/>
            <a:ext cx="1725885" cy="2524146"/>
          </a:xfrm>
          <a:custGeom>
            <a:avLst/>
            <a:gdLst/>
            <a:ahLst/>
            <a:cxnLst/>
            <a:rect l="l" t="t" r="r" b="b"/>
            <a:pathLst>
              <a:path w="1725885" h="2524146">
                <a:moveTo>
                  <a:pt x="1725885" y="0"/>
                </a:moveTo>
                <a:lnTo>
                  <a:pt x="0" y="0"/>
                </a:lnTo>
                <a:lnTo>
                  <a:pt x="0" y="2524146"/>
                </a:lnTo>
                <a:lnTo>
                  <a:pt x="1725885" y="2524146"/>
                </a:lnTo>
                <a:lnTo>
                  <a:pt x="172588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80040" y="3122668"/>
            <a:ext cx="17231741" cy="0"/>
          </a:xfrm>
          <a:prstGeom prst="line">
            <a:avLst/>
          </a:prstGeom>
          <a:ln w="38100" cap="flat">
            <a:solidFill>
              <a:srgbClr val="BFD8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05001" y="9434757"/>
            <a:ext cx="493666" cy="4936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464948" y="412185"/>
            <a:ext cx="493666" cy="4936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03657" y="212721"/>
            <a:ext cx="493666" cy="4936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3206" y="4649834"/>
            <a:ext cx="493666" cy="4936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53652" y="6761477"/>
            <a:ext cx="411295" cy="4112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902139" y="9681590"/>
            <a:ext cx="411295" cy="41129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1672556">
            <a:off x="7246164" y="9726548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79" y="0"/>
                </a:lnTo>
                <a:lnTo>
                  <a:pt x="527379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2430051">
            <a:off x="-30483" y="6120390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79" y="0"/>
                </a:lnTo>
                <a:lnTo>
                  <a:pt x="527379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 rot="3004146">
            <a:off x="17567405" y="3548754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80" y="0"/>
                </a:lnTo>
                <a:lnTo>
                  <a:pt x="527380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3004146">
            <a:off x="1505510" y="134702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79" y="0"/>
                </a:lnTo>
                <a:lnTo>
                  <a:pt x="527379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-2186946">
            <a:off x="12086698" y="-159500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80" y="0"/>
                </a:lnTo>
                <a:lnTo>
                  <a:pt x="527380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1639537">
            <a:off x="16169943" y="9315553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80" y="0"/>
                </a:lnTo>
                <a:lnTo>
                  <a:pt x="527380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-922772" y="725544"/>
            <a:ext cx="19361499" cy="239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5A739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MILESTONE 2 HIGHLIGHTS: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5A739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FROM COLLECTION TO CLEAN INSIGHTS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07967" y="3390191"/>
            <a:ext cx="15272066" cy="604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4" lvl="1" indent="-388617" algn="l">
              <a:lnSpc>
                <a:spcPts val="5399"/>
              </a:lnSpc>
              <a:buFont typeface="Arial"/>
              <a:buChar char="•"/>
            </a:pPr>
            <a:r>
              <a:rPr lang="en-US" sz="3599" b="1">
                <a:solidFill>
                  <a:srgbClr val="6B87A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Data Collection:</a:t>
            </a: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Collected data from 8 cities using 10 CSV and 10 JSON files.</a:t>
            </a:r>
          </a:p>
          <a:p>
            <a:pPr marL="777234" lvl="1" indent="-388617" algn="l">
              <a:lnSpc>
                <a:spcPts val="5399"/>
              </a:lnSpc>
              <a:buFont typeface="Arial"/>
              <a:buChar char="•"/>
            </a:pPr>
            <a:r>
              <a:rPr lang="en-US" sz="3599" b="1">
                <a:solidFill>
                  <a:srgbClr val="6B87A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Architecture Implementation:</a:t>
            </a: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Followed the Medallion Architecture:</a:t>
            </a:r>
          </a:p>
          <a:p>
            <a:pPr marL="1554467" lvl="2" indent="-518156" algn="l">
              <a:lnSpc>
                <a:spcPts val="5399"/>
              </a:lnSpc>
              <a:buAutoNum type="alphaLcPeriod"/>
            </a:pP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Bronze Layer: Stored raw ingested data</a:t>
            </a:r>
          </a:p>
          <a:p>
            <a:pPr marL="1554467" lvl="2" indent="-518156" algn="l">
              <a:lnSpc>
                <a:spcPts val="5399"/>
              </a:lnSpc>
              <a:buAutoNum type="alphaLcPeriod"/>
            </a:pP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Silver Layer: Cleaned and structured the data</a:t>
            </a:r>
          </a:p>
          <a:p>
            <a:pPr marL="1554467" lvl="2" indent="-518156" algn="l">
              <a:lnSpc>
                <a:spcPts val="5399"/>
              </a:lnSpc>
              <a:buAutoNum type="alphaLcPeriod"/>
            </a:pP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Gold Layer: Aggregated and enriched data for analysis</a:t>
            </a:r>
          </a:p>
          <a:p>
            <a:pPr marL="777234" lvl="1" indent="-388617" algn="l">
              <a:lnSpc>
                <a:spcPts val="5399"/>
              </a:lnSpc>
              <a:buFont typeface="Arial"/>
              <a:buChar char="•"/>
            </a:pPr>
            <a:r>
              <a:rPr lang="en-US" sz="3599" b="1">
                <a:solidFill>
                  <a:srgbClr val="6B87A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Data Preparation: </a:t>
            </a: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Performed cleaning, transformation, and aggregation.</a:t>
            </a:r>
          </a:p>
          <a:p>
            <a:pPr marL="777234" lvl="1" indent="-388617" algn="l">
              <a:lnSpc>
                <a:spcPts val="5399"/>
              </a:lnSpc>
              <a:buFont typeface="Arial"/>
              <a:buChar char="•"/>
            </a:pPr>
            <a:r>
              <a:rPr lang="en-US" sz="3599" b="1">
                <a:solidFill>
                  <a:srgbClr val="6B87A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Output:</a:t>
            </a: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Validated that our superset is ready for visualization.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28129" y="3570343"/>
            <a:ext cx="17231741" cy="0"/>
          </a:xfrm>
          <a:prstGeom prst="line">
            <a:avLst/>
          </a:prstGeom>
          <a:ln w="38100" cap="flat">
            <a:solidFill>
              <a:srgbClr val="BFD8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05001" y="9434757"/>
            <a:ext cx="493666" cy="4936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464948" y="412185"/>
            <a:ext cx="493666" cy="4936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03657" y="212721"/>
            <a:ext cx="493666" cy="4936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3206" y="4649834"/>
            <a:ext cx="493666" cy="4936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53652" y="6761477"/>
            <a:ext cx="411295" cy="4112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902139" y="9681590"/>
            <a:ext cx="411295" cy="41129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1672556">
            <a:off x="7246164" y="9726548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79" y="0"/>
                </a:lnTo>
                <a:lnTo>
                  <a:pt x="527379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2430051">
            <a:off x="-30483" y="6120390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79" y="0"/>
                </a:lnTo>
                <a:lnTo>
                  <a:pt x="527379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 rot="3004146">
            <a:off x="17567405" y="3548754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80" y="0"/>
                </a:lnTo>
                <a:lnTo>
                  <a:pt x="527380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3004146">
            <a:off x="1505510" y="134702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79" y="0"/>
                </a:lnTo>
                <a:lnTo>
                  <a:pt x="527379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-2186946">
            <a:off x="12086698" y="-159500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80" y="0"/>
                </a:lnTo>
                <a:lnTo>
                  <a:pt x="527380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1639537">
            <a:off x="16169943" y="9315553"/>
            <a:ext cx="527379" cy="1143370"/>
          </a:xfrm>
          <a:custGeom>
            <a:avLst/>
            <a:gdLst/>
            <a:ahLst/>
            <a:cxnLst/>
            <a:rect l="l" t="t" r="r" b="b"/>
            <a:pathLst>
              <a:path w="527379" h="1143370">
                <a:moveTo>
                  <a:pt x="0" y="0"/>
                </a:moveTo>
                <a:lnTo>
                  <a:pt x="527380" y="0"/>
                </a:lnTo>
                <a:lnTo>
                  <a:pt x="527380" y="1143370"/>
                </a:lnTo>
                <a:lnTo>
                  <a:pt x="0" y="11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-874682" y="1173219"/>
            <a:ext cx="19361499" cy="239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5A739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MILESTONE 3: ADVANCING FROM STRUCTURE TO 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54543" y="4046594"/>
            <a:ext cx="14197964" cy="442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4" lvl="1" indent="-388617" algn="l">
              <a:lnSpc>
                <a:spcPts val="7199"/>
              </a:lnSpc>
              <a:buFont typeface="Arial"/>
              <a:buChar char="•"/>
            </a:pP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Orchestrated data pipeline with Apache Airflow</a:t>
            </a:r>
          </a:p>
          <a:p>
            <a:pPr marL="777234" lvl="1" indent="-388617" algn="l">
              <a:lnSpc>
                <a:spcPts val="7199"/>
              </a:lnSpc>
              <a:buFont typeface="Arial"/>
              <a:buChar char="•"/>
            </a:pP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Built DAGs for ingestion, cleaning, enrichment, and aggregation</a:t>
            </a:r>
          </a:p>
          <a:p>
            <a:pPr marL="777234" lvl="1" indent="-388617" algn="l">
              <a:lnSpc>
                <a:spcPts val="7199"/>
              </a:lnSpc>
              <a:buFont typeface="Arial"/>
              <a:buChar char="•"/>
            </a:pP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Developed dashboards to compare healthcare costs</a:t>
            </a:r>
          </a:p>
          <a:p>
            <a:pPr marL="777234" lvl="1" indent="-388617" algn="l">
              <a:lnSpc>
                <a:spcPts val="7199"/>
              </a:lnSpc>
              <a:buFont typeface="Arial"/>
              <a:buChar char="•"/>
            </a:pPr>
            <a:r>
              <a:rPr lang="en-US" sz="35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Finalized documentation and deliverables</a:t>
            </a:r>
          </a:p>
          <a:p>
            <a:pPr algn="l">
              <a:lnSpc>
                <a:spcPts val="7199"/>
              </a:lnSpc>
            </a:pPr>
            <a:endParaRPr lang="en-US" sz="3599">
              <a:solidFill>
                <a:srgbClr val="6B87A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71121">
            <a:off x="-148297" y="453447"/>
            <a:ext cx="1424375" cy="925844"/>
          </a:xfrm>
          <a:custGeom>
            <a:avLst/>
            <a:gdLst/>
            <a:ahLst/>
            <a:cxnLst/>
            <a:rect l="l" t="t" r="r" b="b"/>
            <a:pathLst>
              <a:path w="1424375" h="925844">
                <a:moveTo>
                  <a:pt x="0" y="0"/>
                </a:moveTo>
                <a:lnTo>
                  <a:pt x="1424375" y="0"/>
                </a:lnTo>
                <a:lnTo>
                  <a:pt x="1424375" y="925844"/>
                </a:lnTo>
                <a:lnTo>
                  <a:pt x="0" y="925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142376">
            <a:off x="17259300" y="1235706"/>
            <a:ext cx="1424375" cy="925844"/>
          </a:xfrm>
          <a:custGeom>
            <a:avLst/>
            <a:gdLst/>
            <a:ahLst/>
            <a:cxnLst/>
            <a:rect l="l" t="t" r="r" b="b"/>
            <a:pathLst>
              <a:path w="1424375" h="925844">
                <a:moveTo>
                  <a:pt x="0" y="0"/>
                </a:moveTo>
                <a:lnTo>
                  <a:pt x="1424375" y="0"/>
                </a:lnTo>
                <a:lnTo>
                  <a:pt x="1424375" y="925844"/>
                </a:lnTo>
                <a:lnTo>
                  <a:pt x="0" y="925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302918">
            <a:off x="16630510" y="5315257"/>
            <a:ext cx="2190180" cy="5961301"/>
          </a:xfrm>
          <a:custGeom>
            <a:avLst/>
            <a:gdLst/>
            <a:ahLst/>
            <a:cxnLst/>
            <a:rect l="l" t="t" r="r" b="b"/>
            <a:pathLst>
              <a:path w="2190180" h="5961301">
                <a:moveTo>
                  <a:pt x="0" y="0"/>
                </a:moveTo>
                <a:lnTo>
                  <a:pt x="2190180" y="0"/>
                </a:lnTo>
                <a:lnTo>
                  <a:pt x="2190180" y="5961301"/>
                </a:lnTo>
                <a:lnTo>
                  <a:pt x="0" y="5961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308082">
            <a:off x="-441196" y="5366783"/>
            <a:ext cx="1274017" cy="5960316"/>
          </a:xfrm>
          <a:custGeom>
            <a:avLst/>
            <a:gdLst/>
            <a:ahLst/>
            <a:cxnLst/>
            <a:rect l="l" t="t" r="r" b="b"/>
            <a:pathLst>
              <a:path w="1274017" h="5960316">
                <a:moveTo>
                  <a:pt x="0" y="0"/>
                </a:moveTo>
                <a:lnTo>
                  <a:pt x="1274018" y="0"/>
                </a:lnTo>
                <a:lnTo>
                  <a:pt x="1274018" y="5960315"/>
                </a:lnTo>
                <a:lnTo>
                  <a:pt x="0" y="5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980282" y="2963863"/>
            <a:ext cx="14327437" cy="420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5A739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FROM DATA TO STORY: DASHBOARD DEMONSTRATION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69387" y="8771121"/>
            <a:ext cx="1028700" cy="10287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11075" y="-112331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8013" y="2920686"/>
            <a:ext cx="681375" cy="6813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90112" y="3774634"/>
            <a:ext cx="681375" cy="68137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9653" y="-1005064"/>
            <a:ext cx="3534260" cy="3534260"/>
          </a:xfrm>
          <a:custGeom>
            <a:avLst/>
            <a:gdLst/>
            <a:ahLst/>
            <a:cxnLst/>
            <a:rect l="l" t="t" r="r" b="b"/>
            <a:pathLst>
              <a:path w="3534260" h="3534260">
                <a:moveTo>
                  <a:pt x="0" y="0"/>
                </a:moveTo>
                <a:lnTo>
                  <a:pt x="3534259" y="0"/>
                </a:lnTo>
                <a:lnTo>
                  <a:pt x="3534259" y="3534259"/>
                </a:lnTo>
                <a:lnTo>
                  <a:pt x="0" y="353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2621214">
            <a:off x="16358916" y="8235009"/>
            <a:ext cx="2772251" cy="2772251"/>
          </a:xfrm>
          <a:custGeom>
            <a:avLst/>
            <a:gdLst/>
            <a:ahLst/>
            <a:cxnLst/>
            <a:rect l="l" t="t" r="r" b="b"/>
            <a:pathLst>
              <a:path w="2772251" h="2772251">
                <a:moveTo>
                  <a:pt x="0" y="0"/>
                </a:moveTo>
                <a:lnTo>
                  <a:pt x="2772250" y="0"/>
                </a:lnTo>
                <a:lnTo>
                  <a:pt x="2772250" y="2772251"/>
                </a:lnTo>
                <a:lnTo>
                  <a:pt x="0" y="277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109938" y="3164712"/>
            <a:ext cx="14068123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5A739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SEE IT IN ACTION: 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5A739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OUR PROJECT IN MOTION</a:t>
            </a:r>
          </a:p>
        </p:txBody>
      </p:sp>
      <p:sp>
        <p:nvSpPr>
          <p:cNvPr id="5" name="Freeform 5"/>
          <p:cNvSpPr/>
          <p:nvPr/>
        </p:nvSpPr>
        <p:spPr>
          <a:xfrm rot="-2825985">
            <a:off x="15767781" y="387128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5"/>
                </a:lnTo>
                <a:lnTo>
                  <a:pt x="0" y="749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2825985">
            <a:off x="1872103" y="9246197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4"/>
                </a:lnTo>
                <a:lnTo>
                  <a:pt x="0" y="749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2825985">
            <a:off x="14711828" y="9246197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4"/>
                </a:lnTo>
                <a:lnTo>
                  <a:pt x="0" y="749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2825985">
            <a:off x="123878" y="3729914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4"/>
                </a:lnTo>
                <a:lnTo>
                  <a:pt x="0" y="749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142376">
            <a:off x="17327209" y="565778"/>
            <a:ext cx="1424375" cy="925844"/>
          </a:xfrm>
          <a:custGeom>
            <a:avLst/>
            <a:gdLst/>
            <a:ahLst/>
            <a:cxnLst/>
            <a:rect l="l" t="t" r="r" b="b"/>
            <a:pathLst>
              <a:path w="1424375" h="925844">
                <a:moveTo>
                  <a:pt x="0" y="0"/>
                </a:moveTo>
                <a:lnTo>
                  <a:pt x="1424375" y="0"/>
                </a:lnTo>
                <a:lnTo>
                  <a:pt x="1424375" y="925844"/>
                </a:lnTo>
                <a:lnTo>
                  <a:pt x="0" y="925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629543" flipH="1">
            <a:off x="-553935" y="8150393"/>
            <a:ext cx="1506090" cy="978958"/>
          </a:xfrm>
          <a:custGeom>
            <a:avLst/>
            <a:gdLst/>
            <a:ahLst/>
            <a:cxnLst/>
            <a:rect l="l" t="t" r="r" b="b"/>
            <a:pathLst>
              <a:path w="1506090" h="978958">
                <a:moveTo>
                  <a:pt x="1506090" y="0"/>
                </a:moveTo>
                <a:lnTo>
                  <a:pt x="0" y="0"/>
                </a:lnTo>
                <a:lnTo>
                  <a:pt x="0" y="978958"/>
                </a:lnTo>
                <a:lnTo>
                  <a:pt x="1506090" y="978958"/>
                </a:lnTo>
                <a:lnTo>
                  <a:pt x="150609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FB38-251A-B9FB-9C09-C64123B6E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290069-8FB1-0DD6-670F-F9DFEF457DC5}"/>
              </a:ext>
            </a:extLst>
          </p:cNvPr>
          <p:cNvSpPr/>
          <p:nvPr/>
        </p:nvSpPr>
        <p:spPr>
          <a:xfrm>
            <a:off x="-1039653" y="-1005064"/>
            <a:ext cx="3534260" cy="3534260"/>
          </a:xfrm>
          <a:custGeom>
            <a:avLst/>
            <a:gdLst/>
            <a:ahLst/>
            <a:cxnLst/>
            <a:rect l="l" t="t" r="r" b="b"/>
            <a:pathLst>
              <a:path w="3534260" h="3534260">
                <a:moveTo>
                  <a:pt x="0" y="0"/>
                </a:moveTo>
                <a:lnTo>
                  <a:pt x="3534259" y="0"/>
                </a:lnTo>
                <a:lnTo>
                  <a:pt x="3534259" y="3534259"/>
                </a:lnTo>
                <a:lnTo>
                  <a:pt x="0" y="3534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CEED9A3-F601-5028-9D70-067E2370875F}"/>
              </a:ext>
            </a:extLst>
          </p:cNvPr>
          <p:cNvSpPr/>
          <p:nvPr/>
        </p:nvSpPr>
        <p:spPr>
          <a:xfrm rot="-2621214">
            <a:off x="16358916" y="8235009"/>
            <a:ext cx="2772251" cy="2772251"/>
          </a:xfrm>
          <a:custGeom>
            <a:avLst/>
            <a:gdLst/>
            <a:ahLst/>
            <a:cxnLst/>
            <a:rect l="l" t="t" r="r" b="b"/>
            <a:pathLst>
              <a:path w="2772251" h="2772251">
                <a:moveTo>
                  <a:pt x="0" y="0"/>
                </a:moveTo>
                <a:lnTo>
                  <a:pt x="2772250" y="0"/>
                </a:lnTo>
                <a:lnTo>
                  <a:pt x="2772250" y="2772251"/>
                </a:lnTo>
                <a:lnTo>
                  <a:pt x="0" y="277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477A79D-765F-1EBF-1CB8-CD3B47E8DE0F}"/>
              </a:ext>
            </a:extLst>
          </p:cNvPr>
          <p:cNvSpPr/>
          <p:nvPr/>
        </p:nvSpPr>
        <p:spPr>
          <a:xfrm rot="-2825985">
            <a:off x="15767781" y="387128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5"/>
                </a:lnTo>
                <a:lnTo>
                  <a:pt x="0" y="74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F331AC0-957B-3194-0C65-D366B5E9ED8C}"/>
              </a:ext>
            </a:extLst>
          </p:cNvPr>
          <p:cNvSpPr/>
          <p:nvPr/>
        </p:nvSpPr>
        <p:spPr>
          <a:xfrm rot="-2825985">
            <a:off x="1872103" y="9246197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4"/>
                </a:lnTo>
                <a:lnTo>
                  <a:pt x="0" y="749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25527DA-B865-4A9C-45D9-3E72DB97537C}"/>
              </a:ext>
            </a:extLst>
          </p:cNvPr>
          <p:cNvSpPr/>
          <p:nvPr/>
        </p:nvSpPr>
        <p:spPr>
          <a:xfrm rot="-2825985">
            <a:off x="14711828" y="9246197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4"/>
                </a:lnTo>
                <a:lnTo>
                  <a:pt x="0" y="749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32E9DE8-44E8-9ED5-72CE-34758F7B44FC}"/>
              </a:ext>
            </a:extLst>
          </p:cNvPr>
          <p:cNvSpPr/>
          <p:nvPr/>
        </p:nvSpPr>
        <p:spPr>
          <a:xfrm rot="-2825985">
            <a:off x="123878" y="3729914"/>
            <a:ext cx="749874" cy="749874"/>
          </a:xfrm>
          <a:custGeom>
            <a:avLst/>
            <a:gdLst/>
            <a:ahLst/>
            <a:cxnLst/>
            <a:rect l="l" t="t" r="r" b="b"/>
            <a:pathLst>
              <a:path w="749874" h="749874">
                <a:moveTo>
                  <a:pt x="0" y="0"/>
                </a:moveTo>
                <a:lnTo>
                  <a:pt x="749874" y="0"/>
                </a:lnTo>
                <a:lnTo>
                  <a:pt x="749874" y="749874"/>
                </a:lnTo>
                <a:lnTo>
                  <a:pt x="0" y="749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4FDA5B-0156-0DC0-7D31-1E3BCA725813}"/>
              </a:ext>
            </a:extLst>
          </p:cNvPr>
          <p:cNvSpPr/>
          <p:nvPr/>
        </p:nvSpPr>
        <p:spPr>
          <a:xfrm rot="-1142376">
            <a:off x="17327209" y="565778"/>
            <a:ext cx="1424375" cy="925844"/>
          </a:xfrm>
          <a:custGeom>
            <a:avLst/>
            <a:gdLst/>
            <a:ahLst/>
            <a:cxnLst/>
            <a:rect l="l" t="t" r="r" b="b"/>
            <a:pathLst>
              <a:path w="1424375" h="925844">
                <a:moveTo>
                  <a:pt x="0" y="0"/>
                </a:moveTo>
                <a:lnTo>
                  <a:pt x="1424375" y="0"/>
                </a:lnTo>
                <a:lnTo>
                  <a:pt x="1424375" y="925844"/>
                </a:lnTo>
                <a:lnTo>
                  <a:pt x="0" y="925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28DB4E3-09F5-9CE1-C78B-F664049A632D}"/>
              </a:ext>
            </a:extLst>
          </p:cNvPr>
          <p:cNvSpPr/>
          <p:nvPr/>
        </p:nvSpPr>
        <p:spPr>
          <a:xfrm rot="-629543" flipH="1">
            <a:off x="-553935" y="8150393"/>
            <a:ext cx="1506090" cy="978958"/>
          </a:xfrm>
          <a:custGeom>
            <a:avLst/>
            <a:gdLst/>
            <a:ahLst/>
            <a:cxnLst/>
            <a:rect l="l" t="t" r="r" b="b"/>
            <a:pathLst>
              <a:path w="1506090" h="978958">
                <a:moveTo>
                  <a:pt x="1506090" y="0"/>
                </a:moveTo>
                <a:lnTo>
                  <a:pt x="0" y="0"/>
                </a:lnTo>
                <a:lnTo>
                  <a:pt x="0" y="978958"/>
                </a:lnTo>
                <a:lnTo>
                  <a:pt x="1506090" y="978958"/>
                </a:lnTo>
                <a:lnTo>
                  <a:pt x="15060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1" name="Airflow_Demo">
            <a:hlinkClick r:id="" action="ppaction://media"/>
            <a:extLst>
              <a:ext uri="{FF2B5EF4-FFF2-40B4-BE49-F238E27FC236}">
                <a16:creationId xmlns:a16="http://schemas.microsoft.com/office/drawing/2014/main" id="{42C12548-F9F9-9B3A-4A9B-B760540C7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91988" y="393077"/>
            <a:ext cx="15173311" cy="94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7E236-205B-A7F6-3B54-66C88E67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41750BB-513A-43DE-AEED-D4A1E240CB3F}"/>
              </a:ext>
            </a:extLst>
          </p:cNvPr>
          <p:cNvSpPr/>
          <p:nvPr/>
        </p:nvSpPr>
        <p:spPr>
          <a:xfrm>
            <a:off x="2303369" y="2937880"/>
            <a:ext cx="13845890" cy="0"/>
          </a:xfrm>
          <a:prstGeom prst="line">
            <a:avLst/>
          </a:prstGeom>
          <a:ln w="38100" cap="flat">
            <a:solidFill>
              <a:srgbClr val="BFD8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D51F469-0DE1-68E3-1B6A-B537EE2E9969}"/>
              </a:ext>
            </a:extLst>
          </p:cNvPr>
          <p:cNvSpPr/>
          <p:nvPr/>
        </p:nvSpPr>
        <p:spPr>
          <a:xfrm rot="1008954">
            <a:off x="-775545" y="654056"/>
            <a:ext cx="2433823" cy="4819451"/>
          </a:xfrm>
          <a:custGeom>
            <a:avLst/>
            <a:gdLst/>
            <a:ahLst/>
            <a:cxnLst/>
            <a:rect l="l" t="t" r="r" b="b"/>
            <a:pathLst>
              <a:path w="2433823" h="4819451">
                <a:moveTo>
                  <a:pt x="0" y="0"/>
                </a:moveTo>
                <a:lnTo>
                  <a:pt x="2433822" y="0"/>
                </a:lnTo>
                <a:lnTo>
                  <a:pt x="2433822" y="4819451"/>
                </a:lnTo>
                <a:lnTo>
                  <a:pt x="0" y="4819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8716275-A830-050C-86FC-9DC92895A8AD}"/>
              </a:ext>
            </a:extLst>
          </p:cNvPr>
          <p:cNvSpPr/>
          <p:nvPr/>
        </p:nvSpPr>
        <p:spPr>
          <a:xfrm rot="-510630">
            <a:off x="16944828" y="6426208"/>
            <a:ext cx="1738503" cy="4114800"/>
          </a:xfrm>
          <a:custGeom>
            <a:avLst/>
            <a:gdLst/>
            <a:ahLst/>
            <a:cxnLst/>
            <a:rect l="l" t="t" r="r" b="b"/>
            <a:pathLst>
              <a:path w="1738503" h="4114800">
                <a:moveTo>
                  <a:pt x="0" y="0"/>
                </a:moveTo>
                <a:lnTo>
                  <a:pt x="1738503" y="0"/>
                </a:lnTo>
                <a:lnTo>
                  <a:pt x="17385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38D583D-B90D-B1EF-F1DC-21A912EFECDA}"/>
              </a:ext>
            </a:extLst>
          </p:cNvPr>
          <p:cNvGrpSpPr/>
          <p:nvPr/>
        </p:nvGrpSpPr>
        <p:grpSpPr>
          <a:xfrm>
            <a:off x="17259300" y="2578143"/>
            <a:ext cx="681375" cy="68137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6C9A6B-242C-E2C8-9094-9838764E5A5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D10F739-6673-48DE-963B-3911E26207FB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CDD5F2E-332D-B311-B7B4-B3ACCBCD5D15}"/>
              </a:ext>
            </a:extLst>
          </p:cNvPr>
          <p:cNvGrpSpPr/>
          <p:nvPr/>
        </p:nvGrpSpPr>
        <p:grpSpPr>
          <a:xfrm>
            <a:off x="1116964" y="8917613"/>
            <a:ext cx="681375" cy="681375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2A491BC-F393-7D33-FF4F-D40A86FE60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BF2CAF1-D609-17FB-8848-4CE1E0A4F77F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0BC35F7-4CED-84CF-6D83-5269595F9F5D}"/>
              </a:ext>
            </a:extLst>
          </p:cNvPr>
          <p:cNvGrpSpPr/>
          <p:nvPr/>
        </p:nvGrpSpPr>
        <p:grpSpPr>
          <a:xfrm>
            <a:off x="16773540" y="688013"/>
            <a:ext cx="681375" cy="681375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0CD188D-84A2-269E-6383-CD64555AA6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DA2A04D-1F9A-EA28-55FB-240BA88A7C8B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08989EA-9CE6-D216-C672-3962525C8A10}"/>
              </a:ext>
            </a:extLst>
          </p:cNvPr>
          <p:cNvGrpSpPr/>
          <p:nvPr/>
        </p:nvGrpSpPr>
        <p:grpSpPr>
          <a:xfrm>
            <a:off x="347325" y="7509487"/>
            <a:ext cx="681375" cy="68137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7C4CC49-B7F6-D2BE-C16B-F93B9DA2B0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7A8F142-C413-15DC-7BF8-DDB9908A2F64}"/>
                </a:ext>
              </a:extLst>
            </p:cNvPr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14FB3F1B-50AE-E0A3-14F6-4E45269025B8}"/>
              </a:ext>
            </a:extLst>
          </p:cNvPr>
          <p:cNvSpPr txBox="1"/>
          <p:nvPr/>
        </p:nvSpPr>
        <p:spPr>
          <a:xfrm>
            <a:off x="2463066" y="1794708"/>
            <a:ext cx="11633933" cy="1063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5A739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SOLUTION ARCHITECTURE:</a:t>
            </a:r>
          </a:p>
        </p:txBody>
      </p:sp>
      <p:pic>
        <p:nvPicPr>
          <p:cNvPr id="19" name="Picture 18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DC4A6205-8594-6259-6DCD-B7B7375E8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462" y="3220310"/>
            <a:ext cx="10457329" cy="63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2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303369" y="2937880"/>
            <a:ext cx="13845890" cy="0"/>
          </a:xfrm>
          <a:prstGeom prst="line">
            <a:avLst/>
          </a:prstGeom>
          <a:ln w="38100" cap="flat">
            <a:solidFill>
              <a:srgbClr val="BFD8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008954">
            <a:off x="-775545" y="654056"/>
            <a:ext cx="2433823" cy="4819451"/>
          </a:xfrm>
          <a:custGeom>
            <a:avLst/>
            <a:gdLst/>
            <a:ahLst/>
            <a:cxnLst/>
            <a:rect l="l" t="t" r="r" b="b"/>
            <a:pathLst>
              <a:path w="2433823" h="4819451">
                <a:moveTo>
                  <a:pt x="0" y="0"/>
                </a:moveTo>
                <a:lnTo>
                  <a:pt x="2433822" y="0"/>
                </a:lnTo>
                <a:lnTo>
                  <a:pt x="2433822" y="4819451"/>
                </a:lnTo>
                <a:lnTo>
                  <a:pt x="0" y="4819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10630">
            <a:off x="16944828" y="6426208"/>
            <a:ext cx="1738503" cy="4114800"/>
          </a:xfrm>
          <a:custGeom>
            <a:avLst/>
            <a:gdLst/>
            <a:ahLst/>
            <a:cxnLst/>
            <a:rect l="l" t="t" r="r" b="b"/>
            <a:pathLst>
              <a:path w="1738503" h="4114800">
                <a:moveTo>
                  <a:pt x="0" y="0"/>
                </a:moveTo>
                <a:lnTo>
                  <a:pt x="1738503" y="0"/>
                </a:lnTo>
                <a:lnTo>
                  <a:pt x="17385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7259300" y="2578143"/>
            <a:ext cx="681375" cy="6813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6964" y="8917613"/>
            <a:ext cx="681375" cy="68137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73540" y="688013"/>
            <a:ext cx="681375" cy="68137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7325" y="7509487"/>
            <a:ext cx="681375" cy="68137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188682" y="3453928"/>
            <a:ext cx="11301259" cy="6145060"/>
          </a:xfrm>
          <a:custGeom>
            <a:avLst/>
            <a:gdLst/>
            <a:ahLst/>
            <a:cxnLst/>
            <a:rect l="l" t="t" r="r" b="b"/>
            <a:pathLst>
              <a:path w="11301259" h="6145060">
                <a:moveTo>
                  <a:pt x="0" y="0"/>
                </a:moveTo>
                <a:lnTo>
                  <a:pt x="11301259" y="0"/>
                </a:lnTo>
                <a:lnTo>
                  <a:pt x="11301259" y="6145059"/>
                </a:lnTo>
                <a:lnTo>
                  <a:pt x="0" y="6145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831549" y="564188"/>
            <a:ext cx="14624902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5A739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MILESTONE MOMENTS: TRACING OUR PROJECT JOURNEY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275" y="737643"/>
            <a:ext cx="582115" cy="5821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20483" y="446585"/>
            <a:ext cx="582115" cy="5821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45219" y="9168802"/>
            <a:ext cx="582115" cy="5821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8275" y="9168802"/>
            <a:ext cx="582115" cy="58211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DAED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142376">
            <a:off x="17092568" y="224026"/>
            <a:ext cx="1580360" cy="1027234"/>
          </a:xfrm>
          <a:custGeom>
            <a:avLst/>
            <a:gdLst/>
            <a:ahLst/>
            <a:cxnLst/>
            <a:rect l="l" t="t" r="r" b="b"/>
            <a:pathLst>
              <a:path w="1580360" h="1027234">
                <a:moveTo>
                  <a:pt x="0" y="0"/>
                </a:moveTo>
                <a:lnTo>
                  <a:pt x="1580359" y="0"/>
                </a:lnTo>
                <a:lnTo>
                  <a:pt x="1580359" y="1027234"/>
                </a:lnTo>
                <a:lnTo>
                  <a:pt x="0" y="1027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-775641">
            <a:off x="4510853" y="9209912"/>
            <a:ext cx="1608721" cy="1045668"/>
          </a:xfrm>
          <a:custGeom>
            <a:avLst/>
            <a:gdLst/>
            <a:ahLst/>
            <a:cxnLst/>
            <a:rect l="l" t="t" r="r" b="b"/>
            <a:pathLst>
              <a:path w="1608721" h="1045668">
                <a:moveTo>
                  <a:pt x="0" y="0"/>
                </a:moveTo>
                <a:lnTo>
                  <a:pt x="1608721" y="0"/>
                </a:lnTo>
                <a:lnTo>
                  <a:pt x="1608721" y="1045668"/>
                </a:lnTo>
                <a:lnTo>
                  <a:pt x="0" y="1045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flipH="1">
            <a:off x="16543226" y="7221400"/>
            <a:ext cx="1827281" cy="3071061"/>
          </a:xfrm>
          <a:custGeom>
            <a:avLst/>
            <a:gdLst/>
            <a:ahLst/>
            <a:cxnLst/>
            <a:rect l="l" t="t" r="r" b="b"/>
            <a:pathLst>
              <a:path w="1827281" h="3071061">
                <a:moveTo>
                  <a:pt x="1827281" y="0"/>
                </a:moveTo>
                <a:lnTo>
                  <a:pt x="0" y="0"/>
                </a:lnTo>
                <a:lnTo>
                  <a:pt x="0" y="3071061"/>
                </a:lnTo>
                <a:lnTo>
                  <a:pt x="1827281" y="3071061"/>
                </a:lnTo>
                <a:lnTo>
                  <a:pt x="18272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>
            <a:off x="1280389" y="3774032"/>
            <a:ext cx="15687854" cy="0"/>
          </a:xfrm>
          <a:prstGeom prst="line">
            <a:avLst/>
          </a:prstGeom>
          <a:ln w="38100" cap="flat">
            <a:solidFill>
              <a:srgbClr val="BFD8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403867" y="4222410"/>
            <a:ext cx="2525724" cy="2467264"/>
            <a:chOff x="0" y="0"/>
            <a:chExt cx="4828540" cy="4716780"/>
          </a:xfrm>
        </p:grpSpPr>
        <p:sp>
          <p:nvSpPr>
            <p:cNvPr id="19" name="Freeform 1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t="-1211" b="-121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840117" y="4210894"/>
            <a:ext cx="2607766" cy="2547407"/>
            <a:chOff x="0" y="0"/>
            <a:chExt cx="4828540" cy="4716780"/>
          </a:xfrm>
        </p:grpSpPr>
        <p:sp>
          <p:nvSpPr>
            <p:cNvPr id="21" name="Freeform 2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t="-1211" b="-121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844640" y="3951332"/>
            <a:ext cx="3242724" cy="3167669"/>
            <a:chOff x="0" y="0"/>
            <a:chExt cx="4828540" cy="4716780"/>
          </a:xfrm>
        </p:grpSpPr>
        <p:sp>
          <p:nvSpPr>
            <p:cNvPr id="23" name="Freeform 2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t="-6191" b="-619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22741" y="1195932"/>
            <a:ext cx="16042517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5A739E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LOOKING AHEAD: FUTURE ENHANCEMENTS AND OPPORTUNITIES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82635" y="7020807"/>
            <a:ext cx="2968189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Optimize and scale Airflow pipelines, with more refined and professional data modeling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59906" y="7080901"/>
            <a:ext cx="2968189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Integrate NLP models to categorize treatments using service descriptions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41648" y="7080901"/>
            <a:ext cx="3448708" cy="2653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6B87A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Apply ML models for cost prediction and provider benchmarking (e.g., Linear Regression, Random Forest, XG Boost)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223</Words>
  <Application>Microsoft Office PowerPoint</Application>
  <PresentationFormat>Custom</PresentationFormat>
  <Paragraphs>30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Times New Roman Bold</vt:lpstr>
      <vt:lpstr>Arial</vt:lpstr>
      <vt:lpstr>Playfair Display</vt:lpstr>
      <vt:lpstr>Calibri</vt:lpstr>
      <vt:lpstr>Playfair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Simple Healthcare Presentation</dc:title>
  <cp:lastModifiedBy>Singh, Mohitha Suresh</cp:lastModifiedBy>
  <cp:revision>5</cp:revision>
  <dcterms:created xsi:type="dcterms:W3CDTF">2006-08-16T00:00:00Z</dcterms:created>
  <dcterms:modified xsi:type="dcterms:W3CDTF">2025-05-10T20:54:59Z</dcterms:modified>
  <dc:identifier>DAGmhCNBmgo</dc:identifier>
</cp:coreProperties>
</file>